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2" r:id="rId6"/>
    <p:sldId id="269" r:id="rId7"/>
    <p:sldId id="263" r:id="rId8"/>
    <p:sldId id="264" r:id="rId9"/>
    <p:sldId id="265" r:id="rId10"/>
    <p:sldId id="266" r:id="rId11"/>
    <p:sldId id="267" r:id="rId12"/>
    <p:sldId id="268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3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922B0-99FA-3A49-96DA-8BD912E45194}" type="datetimeFigureOut">
              <a:rPr lang="en-US" smtClean="0"/>
              <a:t>12/29/10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F0737-859E-0945-B8C3-41B626DC33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33AEC-2E76-BD4D-9671-7EB3D1BF93B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5E9BC-31C8-0F44-BBAE-9824C060DB5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5E9BC-31C8-0F44-BBAE-9824C060DB5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D1E9-FFDB-A742-8487-DFEBD4D6A559}" type="datetimeFigureOut">
              <a:rPr lang="en-US" smtClean="0"/>
              <a:t>12/29/10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0A84-637A-104B-97B3-5696C83AD4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D1E9-FFDB-A742-8487-DFEBD4D6A559}" type="datetimeFigureOut">
              <a:rPr lang="en-US" smtClean="0"/>
              <a:t>12/29/10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0A84-637A-104B-97B3-5696C83AD4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D1E9-FFDB-A742-8487-DFEBD4D6A559}" type="datetimeFigureOut">
              <a:rPr lang="en-US" smtClean="0"/>
              <a:t>12/29/10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0A84-637A-104B-97B3-5696C83AD4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D1E9-FFDB-A742-8487-DFEBD4D6A559}" type="datetimeFigureOut">
              <a:rPr lang="en-US" smtClean="0"/>
              <a:t>12/29/10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0A84-637A-104B-97B3-5696C83AD4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D1E9-FFDB-A742-8487-DFEBD4D6A559}" type="datetimeFigureOut">
              <a:rPr lang="en-US" smtClean="0"/>
              <a:t>12/29/10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0A84-637A-104B-97B3-5696C83AD4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D1E9-FFDB-A742-8487-DFEBD4D6A559}" type="datetimeFigureOut">
              <a:rPr lang="en-US" smtClean="0"/>
              <a:t>12/29/10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0A84-637A-104B-97B3-5696C83AD4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D1E9-FFDB-A742-8487-DFEBD4D6A559}" type="datetimeFigureOut">
              <a:rPr lang="en-US" smtClean="0"/>
              <a:t>12/29/10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0A84-637A-104B-97B3-5696C83AD4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D1E9-FFDB-A742-8487-DFEBD4D6A559}" type="datetimeFigureOut">
              <a:rPr lang="en-US" smtClean="0"/>
              <a:t>12/29/10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0A84-637A-104B-97B3-5696C83AD4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D1E9-FFDB-A742-8487-DFEBD4D6A559}" type="datetimeFigureOut">
              <a:rPr lang="en-US" smtClean="0"/>
              <a:t>12/29/10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0A84-637A-104B-97B3-5696C83AD4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D1E9-FFDB-A742-8487-DFEBD4D6A559}" type="datetimeFigureOut">
              <a:rPr lang="en-US" smtClean="0"/>
              <a:t>12/29/10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0A84-637A-104B-97B3-5696C83AD4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D1E9-FFDB-A742-8487-DFEBD4D6A559}" type="datetimeFigureOut">
              <a:rPr lang="en-US" smtClean="0"/>
              <a:t>12/29/10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0A84-637A-104B-97B3-5696C83AD4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8D1E9-FFDB-A742-8487-DFEBD4D6A559}" type="datetimeFigureOut">
              <a:rPr lang="en-US" smtClean="0"/>
              <a:t>12/29/10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A0A84-637A-104B-97B3-5696C83AD4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December 29, 2010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D. Trbojevic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90"/>
                </a:solidFill>
                <a:latin typeface="Comic Sans MS"/>
              </a:rPr>
              <a:t>Arc lattice with separated function magnets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5182"/>
            <a:ext cx="9144000" cy="53801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0090"/>
                </a:solidFill>
              </a:rPr>
              <a:t> </a:t>
            </a:r>
            <a:endParaRPr lang="en-US" sz="2400" dirty="0" smtClean="0">
              <a:solidFill>
                <a:srgbClr val="000090"/>
              </a:solidFill>
              <a:latin typeface="Comic Sans MS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90"/>
                </a:solidFill>
                <a:latin typeface="Comic Sans MS"/>
              </a:rPr>
              <a:t> E</a:t>
            </a:r>
            <a:r>
              <a:rPr lang="en-US" sz="2400" baseline="-25000" dirty="0" smtClean="0">
                <a:solidFill>
                  <a:srgbClr val="000090"/>
                </a:solidFill>
                <a:latin typeface="Comic Sans MS"/>
              </a:rPr>
              <a:t>MAX</a:t>
            </a:r>
            <a:r>
              <a:rPr lang="en-US" sz="2400" dirty="0" smtClean="0">
                <a:solidFill>
                  <a:srgbClr val="000090"/>
                </a:solidFill>
                <a:latin typeface="Comic Sans MS"/>
              </a:rPr>
              <a:t>=30.0 GeV, BRHO = 100.069228545 Tm</a:t>
            </a:r>
          </a:p>
          <a:p>
            <a:pPr>
              <a:buNone/>
            </a:pPr>
            <a:endParaRPr lang="en-US" sz="2400" dirty="0" smtClean="0">
              <a:solidFill>
                <a:srgbClr val="000090"/>
              </a:solidFill>
              <a:latin typeface="Comic Sans MS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90"/>
                </a:solidFill>
                <a:latin typeface="Comic Sans MS"/>
              </a:rPr>
              <a:t> Dipoles: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90"/>
                </a:solidFill>
                <a:latin typeface="Comic Sans MS"/>
              </a:rPr>
              <a:t>    L=1.2 m, </a:t>
            </a:r>
            <a:r>
              <a:rPr lang="en-US" sz="2595" dirty="0" smtClean="0">
                <a:solidFill>
                  <a:srgbClr val="000090"/>
                </a:solidFill>
                <a:latin typeface="Symbol"/>
              </a:rPr>
              <a:t>q</a:t>
            </a:r>
            <a:r>
              <a:rPr lang="en-US" sz="2400" dirty="0" smtClean="0">
                <a:solidFill>
                  <a:srgbClr val="000090"/>
                </a:solidFill>
                <a:latin typeface="Comic Sans MS"/>
              </a:rPr>
              <a:t>=0.005123124, B=0.427222589 T,  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90"/>
                </a:solidFill>
                <a:latin typeface="Comic Sans MS"/>
              </a:rPr>
              <a:t>    R=234 m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</a:rPr>
              <a:t>(12 passes </a:t>
            </a:r>
            <a:r>
              <a:rPr lang="en-US" sz="2400" smtClean="0">
                <a:solidFill>
                  <a:srgbClr val="FF0000"/>
                </a:solidFill>
                <a:latin typeface="Comic Sans MS"/>
              </a:rPr>
              <a:t>7.5</a:t>
            </a:r>
            <a:r>
              <a:rPr lang="en-US" sz="2400" smtClean="0">
                <a:solidFill>
                  <a:srgbClr val="FF0000"/>
                </a:solidFill>
                <a:latin typeface="Comic Sans MS"/>
              </a:rPr>
              <a:t> MW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</a:rPr>
              <a:t>)</a:t>
            </a:r>
            <a:r>
              <a:rPr lang="en-US" sz="2400" dirty="0" smtClean="0">
                <a:solidFill>
                  <a:srgbClr val="000090"/>
                </a:solidFill>
                <a:latin typeface="Comic Sans MS"/>
              </a:rPr>
              <a:t> - 182 dipoles per sextant</a:t>
            </a:r>
          </a:p>
          <a:p>
            <a:pPr>
              <a:buNone/>
            </a:pPr>
            <a:endParaRPr lang="en-US" sz="2400" dirty="0" smtClean="0">
              <a:solidFill>
                <a:srgbClr val="000090"/>
              </a:solidFill>
              <a:latin typeface="Comic Sans MS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90"/>
                </a:solidFill>
                <a:latin typeface="Comic Sans MS"/>
              </a:rPr>
              <a:t>  Quadrupoles: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90"/>
                </a:solidFill>
                <a:latin typeface="Comic Sans MS"/>
              </a:rPr>
              <a:t>     L</a:t>
            </a:r>
            <a:r>
              <a:rPr lang="en-US" sz="2400" baseline="-25000" dirty="0" smtClean="0">
                <a:solidFill>
                  <a:srgbClr val="000090"/>
                </a:solidFill>
                <a:latin typeface="Comic Sans MS"/>
              </a:rPr>
              <a:t>fodo</a:t>
            </a:r>
            <a:r>
              <a:rPr lang="en-US" sz="2400" dirty="0" smtClean="0">
                <a:solidFill>
                  <a:srgbClr val="000090"/>
                </a:solidFill>
                <a:latin typeface="Comic Sans MS"/>
              </a:rPr>
              <a:t>= 0.40 m, G</a:t>
            </a:r>
            <a:r>
              <a:rPr lang="en-US" sz="2400" baseline="-25000" dirty="0" smtClean="0">
                <a:solidFill>
                  <a:srgbClr val="000090"/>
                </a:solidFill>
                <a:latin typeface="Comic Sans MS"/>
              </a:rPr>
              <a:t>f  </a:t>
            </a:r>
            <a:r>
              <a:rPr lang="en-US" sz="2400" dirty="0" smtClean="0">
                <a:solidFill>
                  <a:srgbClr val="000090"/>
                </a:solidFill>
                <a:latin typeface="Comic Sans MS"/>
              </a:rPr>
              <a:t>= 191.3245 T/m, G</a:t>
            </a:r>
            <a:r>
              <a:rPr lang="en-US" sz="2400" baseline="-25000" dirty="0" smtClean="0">
                <a:solidFill>
                  <a:srgbClr val="000090"/>
                </a:solidFill>
                <a:latin typeface="Comic Sans MS"/>
              </a:rPr>
              <a:t>d </a:t>
            </a:r>
            <a:r>
              <a:rPr lang="en-US" sz="2400" dirty="0" smtClean="0">
                <a:solidFill>
                  <a:srgbClr val="000090"/>
                </a:solidFill>
                <a:latin typeface="Comic Sans MS"/>
              </a:rPr>
              <a:t>= -164.3118 T/m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90"/>
                </a:solidFill>
                <a:latin typeface="Comic Sans MS"/>
              </a:rPr>
              <a:t>     L</a:t>
            </a:r>
            <a:r>
              <a:rPr lang="en-US" sz="2400" baseline="-25000" dirty="0" smtClean="0">
                <a:solidFill>
                  <a:srgbClr val="000090"/>
                </a:solidFill>
                <a:latin typeface="Comic Sans MS"/>
              </a:rPr>
              <a:t>qf3  </a:t>
            </a:r>
            <a:r>
              <a:rPr lang="en-US" sz="2400" dirty="0" smtClean="0">
                <a:solidFill>
                  <a:srgbClr val="000090"/>
                </a:solidFill>
                <a:latin typeface="Comic Sans MS"/>
              </a:rPr>
              <a:t>= 0.60 m, G</a:t>
            </a:r>
            <a:r>
              <a:rPr lang="en-US" sz="2400" baseline="-25000" dirty="0" smtClean="0">
                <a:solidFill>
                  <a:srgbClr val="000090"/>
                </a:solidFill>
                <a:latin typeface="Comic Sans MS"/>
              </a:rPr>
              <a:t>f  </a:t>
            </a:r>
            <a:r>
              <a:rPr lang="en-US" sz="2400" dirty="0" smtClean="0">
                <a:solidFill>
                  <a:srgbClr val="000090"/>
                </a:solidFill>
                <a:latin typeface="Comic Sans MS"/>
              </a:rPr>
              <a:t>= 212.739 T/m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90"/>
                </a:solidFill>
                <a:latin typeface="Comic Sans MS"/>
              </a:rPr>
              <a:t>     L</a:t>
            </a:r>
            <a:r>
              <a:rPr lang="en-US" sz="2400" baseline="-25000" dirty="0" smtClean="0">
                <a:solidFill>
                  <a:srgbClr val="000090"/>
                </a:solidFill>
                <a:latin typeface="Comic Sans MS"/>
              </a:rPr>
              <a:t>qd2 </a:t>
            </a:r>
            <a:r>
              <a:rPr lang="en-US" sz="2400" dirty="0" smtClean="0">
                <a:solidFill>
                  <a:srgbClr val="000090"/>
                </a:solidFill>
                <a:latin typeface="Comic Sans MS"/>
              </a:rPr>
              <a:t>= 0.44 m, G</a:t>
            </a:r>
            <a:r>
              <a:rPr lang="en-US" sz="2400" baseline="-25000" dirty="0" smtClean="0">
                <a:solidFill>
                  <a:srgbClr val="000090"/>
                </a:solidFill>
                <a:latin typeface="Comic Sans MS"/>
              </a:rPr>
              <a:t>d </a:t>
            </a:r>
            <a:r>
              <a:rPr lang="en-US" sz="2400" dirty="0" smtClean="0">
                <a:solidFill>
                  <a:srgbClr val="000090"/>
                </a:solidFill>
                <a:latin typeface="Comic Sans MS"/>
              </a:rPr>
              <a:t>=-202.53 T/m</a:t>
            </a:r>
          </a:p>
          <a:p>
            <a:pPr>
              <a:buNone/>
            </a:pPr>
            <a:endParaRPr lang="en-US" sz="2400" dirty="0" smtClean="0">
              <a:solidFill>
                <a:srgbClr val="000090"/>
              </a:solidFill>
              <a:latin typeface="Comic Sans MS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90"/>
                </a:solidFill>
                <a:latin typeface="Comic Sans MS"/>
              </a:rPr>
              <a:t> Length of the arc cell= 13.6717 m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90"/>
                </a:solidFill>
                <a:latin typeface="Comic Sans MS"/>
              </a:rPr>
              <a:t> Seven dipoles per cell, 26 cells = 355.46433  m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90"/>
                </a:solidFill>
                <a:latin typeface="Comic Sans MS"/>
              </a:rPr>
              <a:t> Total dipole number per sextant 26</a:t>
            </a:r>
            <a:r>
              <a:rPr lang="en-US" sz="2400" dirty="0" smtClean="0">
                <a:solidFill>
                  <a:srgbClr val="000090"/>
                </a:solidFill>
                <a:latin typeface="Comic Sans MS"/>
                <a:ea typeface="Wingdings"/>
                <a:cs typeface="Wingdings"/>
              </a:rPr>
              <a:t></a:t>
            </a:r>
            <a:r>
              <a:rPr lang="en-US" sz="2400" dirty="0" smtClean="0">
                <a:solidFill>
                  <a:srgbClr val="000090"/>
                </a:solidFill>
                <a:latin typeface="Comic Sans MS"/>
              </a:rPr>
              <a:t>7=182.</a:t>
            </a:r>
            <a:endParaRPr lang="en-US" sz="2400" dirty="0">
              <a:solidFill>
                <a:srgbClr val="000090"/>
              </a:solidFill>
              <a:latin typeface="Comic Sans MS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384300" cy="365125"/>
          </a:xfrm>
        </p:spPr>
        <p:txBody>
          <a:bodyPr/>
          <a:lstStyle/>
          <a:p>
            <a:fld id="{D5A9C98A-71F2-BD43-9371-CEFA95688AEE}" type="datetime1">
              <a:rPr lang="en-US" smtClean="0"/>
              <a:pPr/>
              <a:t>12/29/10</a:t>
            </a:fld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492875"/>
            <a:ext cx="838200" cy="365125"/>
          </a:xfrm>
        </p:spPr>
        <p:txBody>
          <a:bodyPr/>
          <a:lstStyle/>
          <a:p>
            <a:fld id="{E7603837-95B9-1F49-ADA3-E38B6FE4481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C98A-71F2-BD43-9371-CEFA95688AEE}" type="datetime1">
              <a:rPr lang="en-US" smtClean="0"/>
              <a:pPr/>
              <a:t>12/29/10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3837-95B9-1F49-ADA3-E38B6FE4481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Screen shot 2010-07-30 at 2.20.2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35" y="381000"/>
            <a:ext cx="7723909" cy="62358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" y="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90"/>
                </a:solidFill>
                <a:latin typeface="Comic Sans MS"/>
              </a:rPr>
              <a:t>Arc cell with combined function magnets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55544" y="2897909"/>
            <a:ext cx="446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9CB57"/>
                </a:solidFill>
                <a:latin typeface="Symbol"/>
              </a:rPr>
              <a:t>b</a:t>
            </a:r>
            <a:r>
              <a:rPr lang="en-US" sz="2400" baseline="-25000" dirty="0" smtClean="0">
                <a:solidFill>
                  <a:srgbClr val="79CB57"/>
                </a:solidFill>
              </a:rPr>
              <a:t>y</a:t>
            </a:r>
            <a:endParaRPr lang="en-US" sz="2400" baseline="-25000" dirty="0">
              <a:solidFill>
                <a:srgbClr val="79CB5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5091" y="3602182"/>
            <a:ext cx="442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/>
              </a:rPr>
              <a:t>b</a:t>
            </a:r>
            <a:r>
              <a:rPr lang="en-US" sz="2400" baseline="-25000" dirty="0" smtClean="0">
                <a:solidFill>
                  <a:srgbClr val="FF0000"/>
                </a:solidFill>
              </a:rPr>
              <a:t>x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87115" y="2667076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</a:t>
            </a:r>
            <a:r>
              <a:rPr lang="en-US" sz="2400" baseline="-25000" dirty="0" smtClean="0">
                <a:solidFill>
                  <a:srgbClr val="0000FF"/>
                </a:solidFill>
              </a:rPr>
              <a:t>x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44525" cy="88231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90"/>
                </a:solidFill>
                <a:latin typeface="Comic Sans MS"/>
              </a:rPr>
              <a:t>Arc lattice combined function magnets properties</a:t>
            </a:r>
            <a:endParaRPr lang="en-US" sz="2800" dirty="0">
              <a:solidFill>
                <a:srgbClr val="000090"/>
              </a:solidFill>
              <a:latin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5159"/>
            <a:ext cx="9144000" cy="578852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0090"/>
                </a:solidFill>
                <a:latin typeface="Comic Sans MS"/>
              </a:rPr>
              <a:t> </a:t>
            </a:r>
            <a:endParaRPr lang="en-US" sz="2824" dirty="0" smtClean="0">
              <a:solidFill>
                <a:srgbClr val="000090"/>
              </a:solidFill>
              <a:latin typeface="Comic Sans MS"/>
            </a:endParaRPr>
          </a:p>
          <a:p>
            <a:pPr>
              <a:buNone/>
            </a:pPr>
            <a:r>
              <a:rPr lang="en-US" sz="2824" dirty="0" smtClean="0">
                <a:solidFill>
                  <a:srgbClr val="000090"/>
                </a:solidFill>
                <a:latin typeface="Comic Sans MS"/>
              </a:rPr>
              <a:t> E</a:t>
            </a:r>
            <a:r>
              <a:rPr lang="en-US" sz="2824" baseline="-25000" dirty="0" smtClean="0">
                <a:solidFill>
                  <a:srgbClr val="000090"/>
                </a:solidFill>
                <a:latin typeface="Comic Sans MS"/>
              </a:rPr>
              <a:t>MAX</a:t>
            </a:r>
            <a:r>
              <a:rPr lang="en-US" sz="2824" dirty="0" smtClean="0">
                <a:solidFill>
                  <a:srgbClr val="000090"/>
                </a:solidFill>
                <a:latin typeface="Comic Sans MS"/>
              </a:rPr>
              <a:t>=30.0 GeV, BRHO = 100.0692 Tm</a:t>
            </a:r>
          </a:p>
          <a:p>
            <a:pPr>
              <a:buNone/>
            </a:pPr>
            <a:r>
              <a:rPr lang="en-US" sz="2824" dirty="0" smtClean="0">
                <a:solidFill>
                  <a:srgbClr val="000090"/>
                </a:solidFill>
                <a:latin typeface="Comic Sans MS"/>
              </a:rPr>
              <a:t> Combined Function Magnets: </a:t>
            </a:r>
          </a:p>
          <a:p>
            <a:pPr>
              <a:buNone/>
            </a:pPr>
            <a:r>
              <a:rPr lang="en-US" sz="2824" dirty="0" smtClean="0">
                <a:solidFill>
                  <a:srgbClr val="000090"/>
                </a:solidFill>
                <a:latin typeface="Comic Sans MS"/>
              </a:rPr>
              <a:t>		L=1.2 m, </a:t>
            </a:r>
            <a:r>
              <a:rPr lang="en-US" sz="3294" dirty="0" smtClean="0">
                <a:solidFill>
                  <a:srgbClr val="000090"/>
                </a:solidFill>
                <a:latin typeface="Symbol"/>
              </a:rPr>
              <a:t>q</a:t>
            </a:r>
            <a:r>
              <a:rPr lang="en-US" sz="2824" dirty="0" smtClean="0">
                <a:solidFill>
                  <a:srgbClr val="000090"/>
                </a:solidFill>
                <a:latin typeface="Comic Sans MS"/>
              </a:rPr>
              <a:t>=0.00356, B=0.28481 T, </a:t>
            </a:r>
          </a:p>
          <a:p>
            <a:pPr>
              <a:buNone/>
            </a:pPr>
            <a:r>
              <a:rPr lang="en-US" sz="2824" dirty="0" smtClean="0">
                <a:solidFill>
                  <a:srgbClr val="000090"/>
                </a:solidFill>
                <a:latin typeface="Comic Sans MS"/>
              </a:rPr>
              <a:t> R=351 m (</a:t>
            </a:r>
            <a:r>
              <a:rPr lang="en-US" sz="2824" dirty="0" smtClean="0">
                <a:solidFill>
                  <a:srgbClr val="FF0000"/>
                </a:solidFill>
                <a:latin typeface="Comic Sans MS"/>
              </a:rPr>
              <a:t>For twelve passes deposited energy is 5.0 MW</a:t>
            </a:r>
            <a:r>
              <a:rPr lang="en-US" sz="2824" dirty="0" smtClean="0">
                <a:solidFill>
                  <a:srgbClr val="000090"/>
                </a:solidFill>
                <a:latin typeface="Comic Sans MS"/>
              </a:rPr>
              <a:t>)</a:t>
            </a:r>
          </a:p>
          <a:p>
            <a:pPr>
              <a:buNone/>
            </a:pPr>
            <a:endParaRPr lang="en-US" sz="2824" dirty="0" smtClean="0">
              <a:solidFill>
                <a:srgbClr val="000090"/>
              </a:solidFill>
              <a:latin typeface="Comic Sans MS"/>
            </a:endParaRPr>
          </a:p>
          <a:p>
            <a:pPr>
              <a:buNone/>
            </a:pPr>
            <a:r>
              <a:rPr lang="en-US" sz="2824" dirty="0" smtClean="0">
                <a:solidFill>
                  <a:srgbClr val="000090"/>
                </a:solidFill>
                <a:latin typeface="Comic Sans MS"/>
              </a:rPr>
              <a:t>  Gradients for focusing in the FODO cells:</a:t>
            </a:r>
          </a:p>
          <a:p>
            <a:pPr>
              <a:buNone/>
            </a:pPr>
            <a:r>
              <a:rPr lang="en-US" sz="2824" dirty="0" smtClean="0">
                <a:solidFill>
                  <a:srgbClr val="000090"/>
                </a:solidFill>
                <a:latin typeface="Comic Sans MS"/>
              </a:rPr>
              <a:t>  G</a:t>
            </a:r>
            <a:r>
              <a:rPr lang="en-US" sz="2824" baseline="-25000" dirty="0" smtClean="0">
                <a:solidFill>
                  <a:srgbClr val="000090"/>
                </a:solidFill>
                <a:latin typeface="Comic Sans MS"/>
              </a:rPr>
              <a:t>f  </a:t>
            </a:r>
            <a:r>
              <a:rPr lang="en-US" sz="2824" dirty="0" smtClean="0">
                <a:solidFill>
                  <a:srgbClr val="000090"/>
                </a:solidFill>
                <a:latin typeface="Comic Sans MS"/>
              </a:rPr>
              <a:t>= 120 T/m and for defocusing G</a:t>
            </a:r>
            <a:r>
              <a:rPr lang="en-US" sz="2824" baseline="-25000" dirty="0" smtClean="0">
                <a:solidFill>
                  <a:srgbClr val="000090"/>
                </a:solidFill>
                <a:latin typeface="Comic Sans MS"/>
              </a:rPr>
              <a:t>d </a:t>
            </a:r>
            <a:r>
              <a:rPr lang="en-US" sz="2824" dirty="0" smtClean="0">
                <a:solidFill>
                  <a:srgbClr val="000090"/>
                </a:solidFill>
                <a:latin typeface="Comic Sans MS"/>
              </a:rPr>
              <a:t>= -107 T/m. </a:t>
            </a:r>
          </a:p>
          <a:p>
            <a:pPr>
              <a:buNone/>
            </a:pPr>
            <a:endParaRPr lang="en-US" sz="2824" dirty="0" smtClean="0">
              <a:solidFill>
                <a:srgbClr val="000090"/>
              </a:solidFill>
              <a:latin typeface="Comic Sans MS"/>
            </a:endParaRPr>
          </a:p>
          <a:p>
            <a:pPr>
              <a:buNone/>
            </a:pPr>
            <a:r>
              <a:rPr lang="en-US" sz="2824" dirty="0" smtClean="0">
                <a:solidFill>
                  <a:srgbClr val="000090"/>
                </a:solidFill>
                <a:latin typeface="Comic Sans MS"/>
              </a:rPr>
              <a:t> Combined function magnets in the middle of the cell:</a:t>
            </a:r>
          </a:p>
          <a:p>
            <a:pPr>
              <a:buNone/>
            </a:pPr>
            <a:r>
              <a:rPr lang="en-US" sz="2824" dirty="0" smtClean="0">
                <a:solidFill>
                  <a:srgbClr val="000090"/>
                </a:solidFill>
                <a:latin typeface="Comic Sans MS"/>
              </a:rPr>
              <a:t>  L</a:t>
            </a:r>
            <a:r>
              <a:rPr lang="en-US" sz="2824" baseline="-25000" dirty="0" smtClean="0">
                <a:solidFill>
                  <a:srgbClr val="000090"/>
                </a:solidFill>
                <a:latin typeface="Comic Sans MS"/>
              </a:rPr>
              <a:t>qf3  </a:t>
            </a:r>
            <a:r>
              <a:rPr lang="en-US" sz="2824" dirty="0" smtClean="0">
                <a:solidFill>
                  <a:srgbClr val="000090"/>
                </a:solidFill>
                <a:latin typeface="Comic Sans MS"/>
              </a:rPr>
              <a:t>= 0.80 m, G</a:t>
            </a:r>
            <a:r>
              <a:rPr lang="en-US" sz="2824" baseline="-25000" dirty="0" smtClean="0">
                <a:solidFill>
                  <a:srgbClr val="000090"/>
                </a:solidFill>
                <a:latin typeface="Comic Sans MS"/>
              </a:rPr>
              <a:t>f  </a:t>
            </a:r>
            <a:r>
              <a:rPr lang="en-US" sz="2824" dirty="0" smtClean="0">
                <a:solidFill>
                  <a:srgbClr val="000090"/>
                </a:solidFill>
                <a:latin typeface="Comic Sans MS"/>
              </a:rPr>
              <a:t>= 220 T/m   L</a:t>
            </a:r>
            <a:r>
              <a:rPr lang="en-US" sz="2824" baseline="-25000" dirty="0" smtClean="0">
                <a:solidFill>
                  <a:srgbClr val="000090"/>
                </a:solidFill>
                <a:latin typeface="Comic Sans MS"/>
              </a:rPr>
              <a:t>qd2 </a:t>
            </a:r>
            <a:r>
              <a:rPr lang="en-US" sz="2824" dirty="0" smtClean="0">
                <a:solidFill>
                  <a:srgbClr val="000090"/>
                </a:solidFill>
                <a:latin typeface="Comic Sans MS"/>
              </a:rPr>
              <a:t>= 1.2 m, G</a:t>
            </a:r>
            <a:r>
              <a:rPr lang="en-US" sz="2824" baseline="-25000" dirty="0" smtClean="0">
                <a:solidFill>
                  <a:srgbClr val="000090"/>
                </a:solidFill>
                <a:latin typeface="Comic Sans MS"/>
              </a:rPr>
              <a:t>d </a:t>
            </a:r>
            <a:r>
              <a:rPr lang="en-US" sz="2824" dirty="0" smtClean="0">
                <a:solidFill>
                  <a:srgbClr val="000090"/>
                </a:solidFill>
                <a:latin typeface="Comic Sans MS"/>
              </a:rPr>
              <a:t>=-121 T/m</a:t>
            </a:r>
          </a:p>
          <a:p>
            <a:pPr>
              <a:buNone/>
            </a:pPr>
            <a:r>
              <a:rPr lang="en-US" sz="2824" dirty="0" smtClean="0">
                <a:solidFill>
                  <a:srgbClr val="000090"/>
                </a:solidFill>
                <a:latin typeface="Comic Sans MS"/>
              </a:rPr>
              <a:t>  Length of the arc cell= 9.8740 m</a:t>
            </a:r>
          </a:p>
          <a:p>
            <a:pPr>
              <a:buNone/>
            </a:pPr>
            <a:r>
              <a:rPr lang="en-US" sz="2824" dirty="0" smtClean="0">
                <a:solidFill>
                  <a:srgbClr val="000090"/>
                </a:solidFill>
                <a:latin typeface="Comic Sans MS"/>
              </a:rPr>
              <a:t>  36 cells </a:t>
            </a:r>
            <a:r>
              <a:rPr lang="en-US" sz="2824" dirty="0" err="1" smtClean="0">
                <a:solidFill>
                  <a:srgbClr val="000090"/>
                </a:solidFill>
                <a:latin typeface="Comic Sans MS"/>
                <a:ea typeface="Wingdings"/>
                <a:cs typeface="Wingdings"/>
              </a:rPr>
              <a:t></a:t>
            </a:r>
            <a:r>
              <a:rPr lang="en-US" sz="2824" dirty="0" smtClean="0">
                <a:solidFill>
                  <a:srgbClr val="000090"/>
                </a:solidFill>
                <a:latin typeface="Comic Sans MS"/>
              </a:rPr>
              <a:t> 9.8740= 355.46433  m</a:t>
            </a:r>
          </a:p>
          <a:p>
            <a:pPr>
              <a:buNone/>
            </a:pPr>
            <a:r>
              <a:rPr lang="en-US" sz="2824" dirty="0" smtClean="0">
                <a:solidFill>
                  <a:srgbClr val="000090"/>
                </a:solidFill>
                <a:latin typeface="Comic Sans MS"/>
              </a:rPr>
              <a:t> Total dipole number per sextant 36</a:t>
            </a:r>
            <a:r>
              <a:rPr lang="en-US" sz="2824" dirty="0" smtClean="0">
                <a:solidFill>
                  <a:srgbClr val="000090"/>
                </a:solidFill>
                <a:latin typeface="Comic Sans MS"/>
                <a:ea typeface="Wingdings"/>
                <a:cs typeface="Wingdings"/>
              </a:rPr>
              <a:t></a:t>
            </a:r>
            <a:r>
              <a:rPr lang="en-US" sz="2824" dirty="0" smtClean="0">
                <a:solidFill>
                  <a:srgbClr val="000090"/>
                </a:solidFill>
                <a:latin typeface="Comic Sans MS"/>
              </a:rPr>
              <a:t>(6+2</a:t>
            </a:r>
            <a:r>
              <a:rPr lang="en-US" sz="2824" dirty="0" smtClean="0">
                <a:solidFill>
                  <a:srgbClr val="000090"/>
                </a:solidFill>
                <a:latin typeface="Comic Sans MS"/>
                <a:ea typeface="Wingdings"/>
                <a:cs typeface="Wingdings"/>
              </a:rPr>
              <a:t></a:t>
            </a:r>
            <a:r>
              <a:rPr lang="en-US" sz="2824" dirty="0" smtClean="0">
                <a:solidFill>
                  <a:srgbClr val="000090"/>
                </a:solidFill>
                <a:latin typeface="Comic Sans MS"/>
              </a:rPr>
              <a:t>QLF3/BL)=262.08</a:t>
            </a:r>
            <a:endParaRPr lang="en-US" sz="2824" dirty="0">
              <a:solidFill>
                <a:srgbClr val="000090"/>
              </a:solidFill>
              <a:latin typeface="Comic Sans MS"/>
            </a:endParaRP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384300" cy="365125"/>
          </a:xfrm>
        </p:spPr>
        <p:txBody>
          <a:bodyPr/>
          <a:lstStyle/>
          <a:p>
            <a:fld id="{D5A9C98A-71F2-BD43-9371-CEFA95688AEE}" type="datetime1">
              <a:rPr lang="en-US" smtClean="0"/>
              <a:pPr/>
              <a:t>12/29/10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492875"/>
            <a:ext cx="838200" cy="365125"/>
          </a:xfrm>
        </p:spPr>
        <p:txBody>
          <a:bodyPr/>
          <a:lstStyle/>
          <a:p>
            <a:fld id="{E7603837-95B9-1F49-ADA3-E38B6FE4481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0-12-29 at 11.12.4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01" y="0"/>
            <a:ext cx="817859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Table 95"/>
          <p:cNvGraphicFramePr>
            <a:graphicFrameLocks noGrp="1"/>
          </p:cNvGraphicFramePr>
          <p:nvPr/>
        </p:nvGraphicFramePr>
        <p:xfrm>
          <a:off x="152553" y="674056"/>
          <a:ext cx="8979579" cy="6183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51"/>
                <a:gridCol w="515660"/>
                <a:gridCol w="519545"/>
                <a:gridCol w="450273"/>
                <a:gridCol w="496454"/>
                <a:gridCol w="484909"/>
                <a:gridCol w="496455"/>
                <a:gridCol w="484909"/>
                <a:gridCol w="496455"/>
                <a:gridCol w="461818"/>
                <a:gridCol w="484909"/>
                <a:gridCol w="508000"/>
                <a:gridCol w="484909"/>
                <a:gridCol w="508000"/>
                <a:gridCol w="496455"/>
                <a:gridCol w="473363"/>
                <a:gridCol w="484909"/>
                <a:gridCol w="450273"/>
                <a:gridCol w="369132"/>
              </a:tblGrid>
              <a:tr h="426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</a:tr>
              <a:tr h="4797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</a:tr>
              <a:tr h="4797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</a:tr>
              <a:tr h="4797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</a:tr>
              <a:tr h="4797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</a:tr>
              <a:tr h="4797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</a:tr>
              <a:tr h="4797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</a:tr>
              <a:tr h="4797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</a:tr>
              <a:tr h="4797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</a:tr>
              <a:tr h="4797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</a:tr>
              <a:tr h="4797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</a:tr>
              <a:tr h="4797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</a:tr>
              <a:tr h="4797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alpha val="13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0" name="Isosceles Triangle 179"/>
          <p:cNvSpPr/>
          <p:nvPr/>
        </p:nvSpPr>
        <p:spPr>
          <a:xfrm rot="15685783" flipH="1">
            <a:off x="3007520" y="1535738"/>
            <a:ext cx="218188" cy="5245817"/>
          </a:xfrm>
          <a:prstGeom prst="triangle">
            <a:avLst/>
          </a:prstGeom>
          <a:solidFill>
            <a:srgbClr val="0000FF">
              <a:alpha val="8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apezoid 37"/>
          <p:cNvSpPr/>
          <p:nvPr/>
        </p:nvSpPr>
        <p:spPr>
          <a:xfrm rot="21090859">
            <a:off x="2756220" y="2475204"/>
            <a:ext cx="539400" cy="3384616"/>
          </a:xfrm>
          <a:prstGeom prst="trapezoid">
            <a:avLst>
              <a:gd name="adj" fmla="val 13588"/>
            </a:avLst>
          </a:prstGeom>
          <a:solidFill>
            <a:srgbClr val="0000FF">
              <a:alpha val="7000"/>
            </a:srgbClr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Parallelogram 139"/>
          <p:cNvSpPr/>
          <p:nvPr/>
        </p:nvSpPr>
        <p:spPr>
          <a:xfrm rot="15904866">
            <a:off x="2989190" y="4181429"/>
            <a:ext cx="143821" cy="480993"/>
          </a:xfrm>
          <a:prstGeom prst="parallelogram">
            <a:avLst>
              <a:gd name="adj" fmla="val 28024"/>
            </a:avLst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8733152" y="4380989"/>
            <a:ext cx="78228" cy="75338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" y="4418658"/>
            <a:ext cx="8928099" cy="1588"/>
          </a:xfrm>
          <a:prstGeom prst="line">
            <a:avLst/>
          </a:prstGeom>
          <a:ln w="1270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Isosceles Triangle 4"/>
          <p:cNvSpPr/>
          <p:nvPr/>
        </p:nvSpPr>
        <p:spPr>
          <a:xfrm rot="15880729" flipH="1">
            <a:off x="4336784" y="62331"/>
            <a:ext cx="265081" cy="7987201"/>
          </a:xfrm>
          <a:prstGeom prst="triangle">
            <a:avLst/>
          </a:prstGeom>
          <a:solidFill>
            <a:srgbClr val="0000FF">
              <a:alpha val="8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035078" y="2900405"/>
            <a:ext cx="4869814" cy="1289970"/>
          </a:xfrm>
          <a:prstGeom prst="line">
            <a:avLst/>
          </a:prstGeom>
          <a:ln w="1270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434190" y="4380989"/>
            <a:ext cx="78228" cy="75338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16598" y="4382914"/>
            <a:ext cx="78228" cy="75338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09329" y="4380989"/>
            <a:ext cx="78228" cy="75338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90652" y="4382914"/>
            <a:ext cx="78228" cy="75338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84469" y="4382914"/>
            <a:ext cx="78228" cy="75338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76073" y="4382914"/>
            <a:ext cx="78228" cy="75338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60152" y="4380989"/>
            <a:ext cx="78228" cy="75338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832424" y="4380989"/>
            <a:ext cx="78228" cy="75338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19537" y="4380989"/>
            <a:ext cx="78228" cy="75338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822589" y="4382914"/>
            <a:ext cx="78228" cy="75338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315193" y="4380989"/>
            <a:ext cx="78228" cy="75338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17829" y="4380989"/>
            <a:ext cx="78228" cy="75338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310332" y="4380989"/>
            <a:ext cx="78228" cy="75338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783734" y="4382914"/>
            <a:ext cx="78228" cy="75338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39993" y="4380989"/>
            <a:ext cx="78228" cy="75338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34397" y="4382914"/>
            <a:ext cx="78228" cy="75338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305151" y="4702362"/>
            <a:ext cx="34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294171" y="4706092"/>
            <a:ext cx="30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250825" y="4706092"/>
            <a:ext cx="33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231114" y="4706092"/>
            <a:ext cx="30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095811" y="4702362"/>
            <a:ext cx="60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cxnSp>
        <p:nvCxnSpPr>
          <p:cNvPr id="46" name="Straight Connector 45"/>
          <p:cNvCxnSpPr>
            <a:stCxn id="38" idx="0"/>
            <a:endCxn id="38" idx="2"/>
          </p:cNvCxnSpPr>
          <p:nvPr/>
        </p:nvCxnSpPr>
        <p:spPr>
          <a:xfrm rot="16200000" flipH="1">
            <a:off x="1352138" y="3917791"/>
            <a:ext cx="3347564" cy="499442"/>
          </a:xfrm>
          <a:prstGeom prst="line">
            <a:avLst/>
          </a:prstGeom>
          <a:ln w="635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Left Brace 61"/>
          <p:cNvSpPr/>
          <p:nvPr/>
        </p:nvSpPr>
        <p:spPr>
          <a:xfrm rot="20799196">
            <a:off x="3820661" y="3888471"/>
            <a:ext cx="182182" cy="148603"/>
          </a:xfrm>
          <a:prstGeom prst="leftBrace">
            <a:avLst>
              <a:gd name="adj1" fmla="val 46320"/>
              <a:gd name="adj2" fmla="val 51089"/>
            </a:avLst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 rot="21041334">
            <a:off x="3917006" y="2291208"/>
            <a:ext cx="796958" cy="3341680"/>
          </a:xfrm>
          <a:prstGeom prst="rect">
            <a:avLst/>
          </a:prstGeom>
          <a:solidFill>
            <a:srgbClr val="0000FF">
              <a:alpha val="9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Parallelogram 77"/>
          <p:cNvSpPr/>
          <p:nvPr/>
        </p:nvSpPr>
        <p:spPr>
          <a:xfrm rot="15426068">
            <a:off x="4249818" y="4017564"/>
            <a:ext cx="266327" cy="800458"/>
          </a:xfrm>
          <a:prstGeom prst="parallelogram">
            <a:avLst>
              <a:gd name="adj" fmla="val 67987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Parallelogram 78"/>
          <p:cNvSpPr/>
          <p:nvPr/>
        </p:nvSpPr>
        <p:spPr>
          <a:xfrm rot="15927682">
            <a:off x="5509075" y="4164702"/>
            <a:ext cx="128418" cy="508279"/>
          </a:xfrm>
          <a:prstGeom prst="parallelogram">
            <a:avLst>
              <a:gd name="adj" fmla="val 26684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 flipV="1">
            <a:off x="2986807" y="4167513"/>
            <a:ext cx="78228" cy="45719"/>
          </a:xfrm>
          <a:prstGeom prst="ellipse">
            <a:avLst/>
          </a:prstGeom>
          <a:noFill/>
          <a:ln w="1905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Arrow Connector 97"/>
          <p:cNvCxnSpPr/>
          <p:nvPr/>
        </p:nvCxnSpPr>
        <p:spPr>
          <a:xfrm flipV="1">
            <a:off x="2938030" y="3290279"/>
            <a:ext cx="867939" cy="153830"/>
          </a:xfrm>
          <a:prstGeom prst="straightConnector1">
            <a:avLst/>
          </a:prstGeom>
          <a:ln w="6350">
            <a:solidFill>
              <a:srgbClr val="000090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 rot="21108070">
            <a:off x="2990463" y="2933796"/>
            <a:ext cx="92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1.90 m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 rot="20995330">
            <a:off x="3567858" y="1920308"/>
            <a:ext cx="88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1.64 m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6138766" y="4702362"/>
            <a:ext cx="60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7079024" y="4702362"/>
            <a:ext cx="61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 rot="21006250">
            <a:off x="5639689" y="2972085"/>
            <a:ext cx="122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D=120 mm</a:t>
            </a:r>
            <a:endParaRPr lang="en-US" dirty="0"/>
          </a:p>
        </p:txBody>
      </p:sp>
      <p:cxnSp>
        <p:nvCxnSpPr>
          <p:cNvPr id="136" name="Straight Arrow Connector 135"/>
          <p:cNvCxnSpPr/>
          <p:nvPr/>
        </p:nvCxnSpPr>
        <p:spPr>
          <a:xfrm flipV="1">
            <a:off x="295691" y="2693375"/>
            <a:ext cx="2521400" cy="363355"/>
          </a:xfrm>
          <a:prstGeom prst="straightConnector1">
            <a:avLst/>
          </a:prstGeom>
          <a:ln w="6350">
            <a:solidFill>
              <a:srgbClr val="000090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Arc 34"/>
          <p:cNvSpPr/>
          <p:nvPr/>
        </p:nvSpPr>
        <p:spPr>
          <a:xfrm rot="21265460">
            <a:off x="465159" y="1443094"/>
            <a:ext cx="5620677" cy="5402934"/>
          </a:xfrm>
          <a:prstGeom prst="arc">
            <a:avLst>
              <a:gd name="adj1" fmla="val 21401543"/>
              <a:gd name="adj2" fmla="val 11944"/>
            </a:avLst>
          </a:prstGeom>
          <a:ln w="6350">
            <a:solidFill>
              <a:srgbClr val="000090"/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20649573">
            <a:off x="499939" y="1575281"/>
            <a:ext cx="5612451" cy="5402934"/>
          </a:xfrm>
          <a:prstGeom prst="arc">
            <a:avLst>
              <a:gd name="adj1" fmla="val 21469242"/>
              <a:gd name="adj2" fmla="val 235142"/>
            </a:avLst>
          </a:prstGeom>
          <a:ln w="6350">
            <a:solidFill>
              <a:srgbClr val="000090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/>
          <p:cNvSpPr txBox="1"/>
          <p:nvPr/>
        </p:nvSpPr>
        <p:spPr>
          <a:xfrm rot="21063724">
            <a:off x="1383848" y="2417591"/>
            <a:ext cx="71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5.4 m</a:t>
            </a:r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8255806" y="4380989"/>
            <a:ext cx="78228" cy="75338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8052218" y="4742930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157" name="TextBox 156"/>
          <p:cNvSpPr txBox="1"/>
          <p:nvPr/>
        </p:nvSpPr>
        <p:spPr>
          <a:xfrm>
            <a:off x="215979" y="455826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cxnSp>
        <p:nvCxnSpPr>
          <p:cNvPr id="158" name="Straight Connector 157"/>
          <p:cNvCxnSpPr/>
          <p:nvPr/>
        </p:nvCxnSpPr>
        <p:spPr>
          <a:xfrm rot="16200000" flipV="1">
            <a:off x="-520342" y="3429695"/>
            <a:ext cx="1735773" cy="263133"/>
          </a:xfrm>
          <a:prstGeom prst="line">
            <a:avLst/>
          </a:prstGeom>
          <a:ln w="635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742826" y="5198171"/>
            <a:ext cx="2292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Combined function: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0.92 m, 3.60 T, 19 T/m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Symbol"/>
              </a:rPr>
              <a:t>q</a:t>
            </a:r>
            <a:r>
              <a:rPr lang="en-US" b="1" dirty="0" smtClean="0">
                <a:solidFill>
                  <a:srgbClr val="FF0000"/>
                </a:solidFill>
              </a:rPr>
              <a:t>=4 mrad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66" name="Straight Arrow Connector 165"/>
          <p:cNvCxnSpPr/>
          <p:nvPr/>
        </p:nvCxnSpPr>
        <p:spPr>
          <a:xfrm flipV="1">
            <a:off x="439993" y="3869450"/>
            <a:ext cx="2302275" cy="307006"/>
          </a:xfrm>
          <a:prstGeom prst="straightConnector1">
            <a:avLst/>
          </a:prstGeom>
          <a:ln w="6350">
            <a:solidFill>
              <a:srgbClr val="000090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 rot="21153578">
            <a:off x="1143908" y="3723011"/>
            <a:ext cx="830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4.80 m</a:t>
            </a:r>
            <a:endParaRPr lang="en-US" dirty="0"/>
          </a:p>
        </p:txBody>
      </p:sp>
      <p:sp>
        <p:nvSpPr>
          <p:cNvPr id="172" name="Rectangle 171"/>
          <p:cNvSpPr/>
          <p:nvPr/>
        </p:nvSpPr>
        <p:spPr>
          <a:xfrm>
            <a:off x="6320681" y="3907415"/>
            <a:ext cx="1198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/>
              </a:rPr>
              <a:t>q</a:t>
            </a:r>
            <a:r>
              <a:rPr lang="en-US" dirty="0" smtClean="0"/>
              <a:t>=10 mrad</a:t>
            </a:r>
            <a:endParaRPr lang="en-US" dirty="0"/>
          </a:p>
        </p:txBody>
      </p:sp>
      <p:sp>
        <p:nvSpPr>
          <p:cNvPr id="184" name="TextBox 183"/>
          <p:cNvSpPr txBox="1"/>
          <p:nvPr/>
        </p:nvSpPr>
        <p:spPr>
          <a:xfrm rot="20905803">
            <a:off x="7891355" y="2615695"/>
            <a:ext cx="752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c</a:t>
            </a:r>
            <a:r>
              <a:rPr lang="en-US" dirty="0" smtClean="0"/>
              <a:t>/2.5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 rot="20942323">
            <a:off x="3285837" y="3513329"/>
            <a:ext cx="81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1.9 cm</a:t>
            </a:r>
            <a:endParaRPr lang="en-US" dirty="0"/>
          </a:p>
        </p:txBody>
      </p:sp>
      <p:sp>
        <p:nvSpPr>
          <p:cNvPr id="190" name="TextBox 189"/>
          <p:cNvSpPr txBox="1"/>
          <p:nvPr/>
        </p:nvSpPr>
        <p:spPr>
          <a:xfrm>
            <a:off x="1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90"/>
                </a:solidFill>
                <a:latin typeface="Comic Sans MS"/>
              </a:rPr>
              <a:t>December 22, 2010, IP configuration for eRHIC</a:t>
            </a:r>
            <a:endParaRPr lang="en-US" sz="2800" dirty="0">
              <a:solidFill>
                <a:srgbClr val="000090"/>
              </a:solidFill>
              <a:latin typeface="Comic Sans MS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3025921" y="3290279"/>
            <a:ext cx="5707231" cy="900096"/>
          </a:xfrm>
          <a:prstGeom prst="line">
            <a:avLst/>
          </a:prstGeom>
          <a:ln w="1270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 rot="21073776">
            <a:off x="5223019" y="3533311"/>
            <a:ext cx="478865" cy="535621"/>
          </a:xfrm>
          <a:prstGeom prst="rect">
            <a:avLst/>
          </a:prstGeom>
          <a:solidFill>
            <a:srgbClr val="0000FF">
              <a:alpha val="9000"/>
            </a:srgbClr>
          </a:solidFill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flipV="1">
            <a:off x="479111" y="3603656"/>
            <a:ext cx="8575394" cy="830206"/>
          </a:xfrm>
          <a:prstGeom prst="line">
            <a:avLst/>
          </a:prstGeom>
          <a:ln w="635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 rot="21239990">
            <a:off x="7465086" y="352762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ZDC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 rot="21080955">
            <a:off x="5228445" y="2131157"/>
            <a:ext cx="494240" cy="3353609"/>
          </a:xfrm>
          <a:prstGeom prst="rect">
            <a:avLst/>
          </a:prstGeom>
          <a:solidFill>
            <a:srgbClr val="0000FF">
              <a:alpha val="9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Isosceles Triangle 192"/>
          <p:cNvSpPr/>
          <p:nvPr/>
        </p:nvSpPr>
        <p:spPr>
          <a:xfrm rot="15402376" flipH="1">
            <a:off x="2158521" y="2640088"/>
            <a:ext cx="156044" cy="3424023"/>
          </a:xfrm>
          <a:prstGeom prst="triangle">
            <a:avLst/>
          </a:prstGeom>
          <a:solidFill>
            <a:srgbClr val="0000FF">
              <a:alpha val="8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 rot="20850721">
            <a:off x="6221861" y="3203502"/>
            <a:ext cx="1198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/>
              </a:rPr>
              <a:t>q</a:t>
            </a:r>
            <a:r>
              <a:rPr lang="en-US" dirty="0" smtClean="0"/>
              <a:t>=10 mrad</a:t>
            </a:r>
            <a:endParaRPr lang="en-US" dirty="0"/>
          </a:p>
        </p:txBody>
      </p:sp>
      <p:sp>
        <p:nvSpPr>
          <p:cNvPr id="171" name="Rectangle 170"/>
          <p:cNvSpPr/>
          <p:nvPr/>
        </p:nvSpPr>
        <p:spPr>
          <a:xfrm rot="21222465">
            <a:off x="8192622" y="3259442"/>
            <a:ext cx="1081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/>
              </a:rPr>
              <a:t>q</a:t>
            </a:r>
            <a:r>
              <a:rPr lang="en-US" dirty="0" smtClean="0"/>
              <a:t>=4 mrad</a:t>
            </a:r>
            <a:endParaRPr lang="en-US" dirty="0"/>
          </a:p>
        </p:txBody>
      </p:sp>
      <p:cxnSp>
        <p:nvCxnSpPr>
          <p:cNvPr id="198" name="Straight Arrow Connector 197"/>
          <p:cNvCxnSpPr/>
          <p:nvPr/>
        </p:nvCxnSpPr>
        <p:spPr>
          <a:xfrm flipV="1">
            <a:off x="4584700" y="3056730"/>
            <a:ext cx="549275" cy="85590"/>
          </a:xfrm>
          <a:prstGeom prst="straightConnector1">
            <a:avLst/>
          </a:prstGeom>
          <a:ln w="6350">
            <a:solidFill>
              <a:srgbClr val="000090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 rot="20975125">
            <a:off x="4442360" y="2309063"/>
            <a:ext cx="92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1.1m</a:t>
            </a:r>
            <a:endParaRPr lang="en-US" dirty="0"/>
          </a:p>
        </p:txBody>
      </p:sp>
      <p:sp>
        <p:nvSpPr>
          <p:cNvPr id="34" name="Arc 33"/>
          <p:cNvSpPr/>
          <p:nvPr/>
        </p:nvSpPr>
        <p:spPr>
          <a:xfrm>
            <a:off x="-4141470" y="-473053"/>
            <a:ext cx="10231120" cy="9499600"/>
          </a:xfrm>
          <a:prstGeom prst="arc">
            <a:avLst>
              <a:gd name="adj1" fmla="val 21346008"/>
              <a:gd name="adj2" fmla="val 90190"/>
            </a:avLst>
          </a:prstGeom>
          <a:ln w="6350">
            <a:solidFill>
              <a:srgbClr val="000090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TextBox 200"/>
          <p:cNvSpPr txBox="1"/>
          <p:nvPr/>
        </p:nvSpPr>
        <p:spPr>
          <a:xfrm rot="21053278">
            <a:off x="4787148" y="1726810"/>
            <a:ext cx="88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0.96 m</a:t>
            </a:r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 rot="20995330">
            <a:off x="2338254" y="2099895"/>
            <a:ext cx="88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0.92 m</a:t>
            </a:r>
            <a:endParaRPr lang="en-US" dirty="0"/>
          </a:p>
        </p:txBody>
      </p:sp>
      <p:sp>
        <p:nvSpPr>
          <p:cNvPr id="203" name="TextBox 202"/>
          <p:cNvSpPr txBox="1"/>
          <p:nvPr/>
        </p:nvSpPr>
        <p:spPr>
          <a:xfrm rot="20995330">
            <a:off x="2963501" y="2568496"/>
            <a:ext cx="88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1.45 m</a:t>
            </a:r>
            <a:endParaRPr lang="en-US" dirty="0"/>
          </a:p>
        </p:txBody>
      </p:sp>
      <p:sp>
        <p:nvSpPr>
          <p:cNvPr id="209" name="Oval 208"/>
          <p:cNvSpPr/>
          <p:nvPr/>
        </p:nvSpPr>
        <p:spPr>
          <a:xfrm>
            <a:off x="6308484" y="5382736"/>
            <a:ext cx="580864" cy="544989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6516219" y="5575522"/>
            <a:ext cx="152400" cy="19964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6668619" y="5575522"/>
            <a:ext cx="220729" cy="19964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3" name="Straight Connector 212"/>
          <p:cNvCxnSpPr/>
          <p:nvPr/>
        </p:nvCxnSpPr>
        <p:spPr>
          <a:xfrm>
            <a:off x="6042025" y="5675346"/>
            <a:ext cx="1036999" cy="1588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rot="16200000" flipH="1">
            <a:off x="5983286" y="5576888"/>
            <a:ext cx="1196978" cy="2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7" name="TextBox 216"/>
          <p:cNvSpPr txBox="1"/>
          <p:nvPr/>
        </p:nvSpPr>
        <p:spPr>
          <a:xfrm>
            <a:off x="6817829" y="540583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neutrons</a:t>
            </a:r>
            <a:endParaRPr lang="en-US" dirty="0"/>
          </a:p>
        </p:txBody>
      </p:sp>
      <p:sp>
        <p:nvSpPr>
          <p:cNvPr id="218" name="TextBox 217"/>
          <p:cNvSpPr txBox="1"/>
          <p:nvPr/>
        </p:nvSpPr>
        <p:spPr>
          <a:xfrm>
            <a:off x="6223893" y="5206190"/>
            <a:ext cx="71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</a:t>
            </a:r>
            <a:endParaRPr lang="en-US" dirty="0"/>
          </a:p>
        </p:txBody>
      </p:sp>
      <p:cxnSp>
        <p:nvCxnSpPr>
          <p:cNvPr id="220" name="Straight Arrow Connector 219"/>
          <p:cNvCxnSpPr/>
          <p:nvPr/>
        </p:nvCxnSpPr>
        <p:spPr>
          <a:xfrm rot="16200000" flipV="1">
            <a:off x="5298425" y="4677845"/>
            <a:ext cx="1430961" cy="364393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5902694" y="6175378"/>
            <a:ext cx="122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D=120 mm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 rot="16200000">
            <a:off x="8137339" y="3253826"/>
            <a:ext cx="118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0.44843 m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10800000" flipH="1">
            <a:off x="262569" y="4386193"/>
            <a:ext cx="8768080" cy="1588"/>
          </a:xfrm>
          <a:prstGeom prst="line">
            <a:avLst/>
          </a:prstGeom>
          <a:ln w="1270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0" idx="2"/>
          </p:cNvCxnSpPr>
          <p:nvPr/>
        </p:nvCxnSpPr>
        <p:spPr>
          <a:xfrm rot="16200000" flipH="1" flipV="1">
            <a:off x="6233329" y="4033556"/>
            <a:ext cx="3528832" cy="22218"/>
          </a:xfrm>
          <a:prstGeom prst="straightConnector1">
            <a:avLst/>
          </a:prstGeom>
          <a:ln w="12700">
            <a:solidFill>
              <a:srgbClr val="00009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 rot="21427549">
            <a:off x="7119387" y="1872616"/>
            <a:ext cx="45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Q5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764795" y="1910917"/>
            <a:ext cx="44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D5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7728110" y="3544133"/>
            <a:ext cx="1629019" cy="1588"/>
          </a:xfrm>
          <a:prstGeom prst="straightConnector1">
            <a:avLst/>
          </a:prstGeom>
          <a:ln w="9525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rot="21435195">
            <a:off x="6285162" y="1921655"/>
            <a:ext cx="45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54484" y="4359436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92300" y="5772014"/>
            <a:ext cx="7694336" cy="37067"/>
          </a:xfrm>
          <a:prstGeom prst="straightConnector1">
            <a:avLst/>
          </a:prstGeom>
          <a:ln w="12700">
            <a:solidFill>
              <a:srgbClr val="00009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47453" y="5402682"/>
            <a:ext cx="1298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90.08703 m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77344" y="3584371"/>
            <a:ext cx="2138831" cy="801824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20968104">
            <a:off x="1514325" y="3862312"/>
            <a:ext cx="96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mrad</a:t>
            </a:r>
            <a:endParaRPr lang="en-US" dirty="0"/>
          </a:p>
        </p:txBody>
      </p:sp>
      <p:cxnSp>
        <p:nvCxnSpPr>
          <p:cNvPr id="99" name="Straight Arrow Connector 98"/>
          <p:cNvCxnSpPr>
            <a:endCxn id="97" idx="3"/>
          </p:cNvCxnSpPr>
          <p:nvPr/>
        </p:nvCxnSpPr>
        <p:spPr>
          <a:xfrm rot="16200000" flipV="1">
            <a:off x="4041451" y="4192916"/>
            <a:ext cx="2700516" cy="3"/>
          </a:xfrm>
          <a:prstGeom prst="straightConnector1">
            <a:avLst/>
          </a:prstGeom>
          <a:ln w="12700">
            <a:solidFill>
              <a:srgbClr val="00009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 rot="16200000">
            <a:off x="3804267" y="3484850"/>
            <a:ext cx="1298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0.315726 m</a:t>
            </a:r>
            <a:endParaRPr lang="en-US" dirty="0"/>
          </a:p>
        </p:txBody>
      </p:sp>
      <p:cxnSp>
        <p:nvCxnSpPr>
          <p:cNvPr id="110" name="Straight Connector 109"/>
          <p:cNvCxnSpPr/>
          <p:nvPr/>
        </p:nvCxnSpPr>
        <p:spPr>
          <a:xfrm rot="5400000">
            <a:off x="169905" y="4085346"/>
            <a:ext cx="2237693" cy="3178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282103" y="5427160"/>
            <a:ext cx="5109608" cy="1588"/>
          </a:xfrm>
          <a:prstGeom prst="straightConnector1">
            <a:avLst/>
          </a:prstGeom>
          <a:ln w="12700">
            <a:solidFill>
              <a:srgbClr val="00009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 flipH="1">
            <a:off x="1745439" y="4311502"/>
            <a:ext cx="68581" cy="1584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flipH="1">
            <a:off x="1634053" y="4308570"/>
            <a:ext cx="45719" cy="1584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flipH="1">
            <a:off x="1876443" y="4311502"/>
            <a:ext cx="45719" cy="1584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10800000" flipV="1">
            <a:off x="2878972" y="2730418"/>
            <a:ext cx="5107662" cy="190253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 rot="21414200">
            <a:off x="6454237" y="2331135"/>
            <a:ext cx="198143" cy="887584"/>
          </a:xfrm>
          <a:prstGeom prst="rect">
            <a:avLst/>
          </a:prstGeom>
          <a:solidFill>
            <a:schemeClr val="accent5">
              <a:lumMod val="60000"/>
              <a:lumOff val="40000"/>
              <a:alpha val="18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 rot="21420905">
            <a:off x="7300809" y="2300956"/>
            <a:ext cx="166191" cy="904129"/>
          </a:xfrm>
          <a:prstGeom prst="rect">
            <a:avLst/>
          </a:prstGeom>
          <a:solidFill>
            <a:schemeClr val="accent5">
              <a:lumMod val="60000"/>
              <a:lumOff val="40000"/>
              <a:alpha val="18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 rot="21445043">
            <a:off x="5456347" y="2366495"/>
            <a:ext cx="958702" cy="889160"/>
          </a:xfrm>
          <a:prstGeom prst="rect">
            <a:avLst/>
          </a:prstGeom>
          <a:solidFill>
            <a:schemeClr val="accent5">
              <a:lumMod val="40000"/>
              <a:lumOff val="60000"/>
              <a:alpha val="29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 rot="21447068" flipH="1">
            <a:off x="5391684" y="2405099"/>
            <a:ext cx="45719" cy="873088"/>
          </a:xfrm>
          <a:prstGeom prst="rect">
            <a:avLst/>
          </a:prstGeom>
          <a:solidFill>
            <a:schemeClr val="accent5">
              <a:lumMod val="40000"/>
              <a:lumOff val="60000"/>
              <a:alpha val="29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rot="910509">
            <a:off x="5331164" y="2318740"/>
            <a:ext cx="95078" cy="93344"/>
          </a:xfrm>
          <a:prstGeom prst="ellipse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2136588" y="5070929"/>
            <a:ext cx="118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60.0559 m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965683" y="4497311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814020" y="449373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694305" y="4497311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cxnSp>
        <p:nvCxnSpPr>
          <p:cNvPr id="81" name="Straight Arrow Connector 80"/>
          <p:cNvCxnSpPr/>
          <p:nvPr/>
        </p:nvCxnSpPr>
        <p:spPr>
          <a:xfrm rot="5400000">
            <a:off x="3957318" y="3671729"/>
            <a:ext cx="1428932" cy="1"/>
          </a:xfrm>
          <a:prstGeom prst="straightConnector1">
            <a:avLst/>
          </a:prstGeom>
          <a:ln w="12700">
            <a:solidFill>
              <a:srgbClr val="00009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H="1">
            <a:off x="2741851" y="4398382"/>
            <a:ext cx="19785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 flipH="1">
            <a:off x="1892102" y="4410431"/>
            <a:ext cx="19785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 rot="16200000">
            <a:off x="2575068" y="3399705"/>
            <a:ext cx="111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0.2582  m</a:t>
            </a:r>
            <a:endParaRPr lang="en-US" dirty="0"/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8008855" y="2730417"/>
            <a:ext cx="850655" cy="2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Date Placeholder 5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79659" cy="365125"/>
          </a:xfrm>
        </p:spPr>
        <p:txBody>
          <a:bodyPr/>
          <a:lstStyle/>
          <a:p>
            <a:fld id="{03295C8B-DED5-E14D-B3CC-7BA087ECEC76}" type="datetime1">
              <a:rPr lang="en-US" smtClean="0"/>
              <a:pPr/>
              <a:t>12/29/10</a:t>
            </a:fld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3837-95B9-1F49-ADA3-E38B6FE44818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rot="16200000" flipH="1">
            <a:off x="-395259" y="5084833"/>
            <a:ext cx="1361372" cy="16165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6200000" flipV="1">
            <a:off x="-79215" y="4366137"/>
            <a:ext cx="819486" cy="261081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 rot="19477982">
            <a:off x="2928579" y="2006967"/>
            <a:ext cx="62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m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 rot="20443858">
            <a:off x="373343" y="4518741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4.8</a:t>
            </a:r>
            <a:endParaRPr lang="en-US" dirty="0"/>
          </a:p>
        </p:txBody>
      </p:sp>
      <p:sp>
        <p:nvSpPr>
          <p:cNvPr id="61" name="Trapezoid 60"/>
          <p:cNvSpPr/>
          <p:nvPr/>
        </p:nvSpPr>
        <p:spPr>
          <a:xfrm rot="20141686">
            <a:off x="621051" y="3688087"/>
            <a:ext cx="128619" cy="1077332"/>
          </a:xfrm>
          <a:prstGeom prst="trapezoid">
            <a:avLst>
              <a:gd name="adj" fmla="val 22217"/>
            </a:avLst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rapezoid 99"/>
          <p:cNvSpPr/>
          <p:nvPr/>
        </p:nvSpPr>
        <p:spPr>
          <a:xfrm rot="10800000">
            <a:off x="7514980" y="2280249"/>
            <a:ext cx="987749" cy="923913"/>
          </a:xfrm>
          <a:prstGeom prst="trapezoid">
            <a:avLst>
              <a:gd name="adj" fmla="val 3738"/>
            </a:avLst>
          </a:prstGeom>
          <a:solidFill>
            <a:srgbClr val="0000FF">
              <a:alpha val="4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Arc 84"/>
          <p:cNvSpPr/>
          <p:nvPr/>
        </p:nvSpPr>
        <p:spPr>
          <a:xfrm>
            <a:off x="-332334" y="2920672"/>
            <a:ext cx="2468922" cy="2451114"/>
          </a:xfrm>
          <a:prstGeom prst="arc">
            <a:avLst>
              <a:gd name="adj1" fmla="val 19857230"/>
              <a:gd name="adj2" fmla="val 20363629"/>
            </a:avLst>
          </a:prstGeom>
          <a:ln w="12700">
            <a:solidFill>
              <a:srgbClr val="00009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/>
          <p:cNvCxnSpPr/>
          <p:nvPr/>
        </p:nvCxnSpPr>
        <p:spPr>
          <a:xfrm flipV="1">
            <a:off x="199989" y="4029234"/>
            <a:ext cx="413163" cy="144757"/>
          </a:xfrm>
          <a:prstGeom prst="straightConnector1">
            <a:avLst/>
          </a:prstGeom>
          <a:ln w="9525">
            <a:solidFill>
              <a:srgbClr val="00009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Arc 130"/>
          <p:cNvSpPr/>
          <p:nvPr/>
        </p:nvSpPr>
        <p:spPr>
          <a:xfrm>
            <a:off x="2036093" y="1815471"/>
            <a:ext cx="2417412" cy="2207226"/>
          </a:xfrm>
          <a:prstGeom prst="arc">
            <a:avLst>
              <a:gd name="adj1" fmla="val 19870067"/>
              <a:gd name="adj2" fmla="val 21481125"/>
            </a:avLst>
          </a:prstGeom>
          <a:ln w="12700">
            <a:solidFill>
              <a:srgbClr val="00009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/>
          <p:nvPr/>
        </p:nvSpPr>
        <p:spPr>
          <a:xfrm>
            <a:off x="-712937" y="3074584"/>
            <a:ext cx="2222746" cy="2569704"/>
          </a:xfrm>
          <a:prstGeom prst="arc">
            <a:avLst>
              <a:gd name="adj1" fmla="val 20305418"/>
              <a:gd name="adj2" fmla="val 111510"/>
            </a:avLst>
          </a:prstGeom>
          <a:ln w="12700">
            <a:solidFill>
              <a:srgbClr val="00009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 rot="19840528">
            <a:off x="2010724" y="3167035"/>
            <a:ext cx="1081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/>
              </a:rPr>
              <a:t>q</a:t>
            </a:r>
            <a:r>
              <a:rPr lang="en-US" dirty="0" smtClean="0"/>
              <a:t>=4 mrad</a:t>
            </a:r>
            <a:endParaRPr lang="en-US" dirty="0"/>
          </a:p>
        </p:txBody>
      </p:sp>
      <p:cxnSp>
        <p:nvCxnSpPr>
          <p:cNvPr id="141" name="Straight Arrow Connector 140"/>
          <p:cNvCxnSpPr/>
          <p:nvPr/>
        </p:nvCxnSpPr>
        <p:spPr>
          <a:xfrm flipV="1">
            <a:off x="371092" y="2154035"/>
            <a:ext cx="2458354" cy="1371710"/>
          </a:xfrm>
          <a:prstGeom prst="straightConnector1">
            <a:avLst/>
          </a:prstGeom>
          <a:ln w="9525">
            <a:solidFill>
              <a:srgbClr val="00009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 rot="20360944">
            <a:off x="104317" y="3690706"/>
            <a:ext cx="71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5.4 m</a:t>
            </a:r>
            <a:endParaRPr lang="en-US" dirty="0"/>
          </a:p>
        </p:txBody>
      </p:sp>
      <p:sp>
        <p:nvSpPr>
          <p:cNvPr id="168" name="TextBox 167"/>
          <p:cNvSpPr txBox="1"/>
          <p:nvPr/>
        </p:nvSpPr>
        <p:spPr>
          <a:xfrm>
            <a:off x="2376725" y="4086935"/>
            <a:ext cx="928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5.75 cm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 rot="19898499">
            <a:off x="841746" y="3576715"/>
            <a:ext cx="135446" cy="1092586"/>
          </a:xfrm>
          <a:prstGeom prst="rect">
            <a:avLst/>
          </a:prstGeom>
          <a:solidFill>
            <a:schemeClr val="accent5">
              <a:lumMod val="60000"/>
              <a:lumOff val="40000"/>
              <a:alpha val="18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 rot="19892847">
            <a:off x="1002145" y="3480203"/>
            <a:ext cx="119188" cy="1085904"/>
          </a:xfrm>
          <a:prstGeom prst="rect">
            <a:avLst/>
          </a:prstGeom>
          <a:solidFill>
            <a:schemeClr val="accent5">
              <a:lumMod val="60000"/>
              <a:lumOff val="40000"/>
              <a:alpha val="18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rapezoid 71"/>
          <p:cNvSpPr/>
          <p:nvPr/>
        </p:nvSpPr>
        <p:spPr>
          <a:xfrm rot="9992618">
            <a:off x="2935493" y="2497114"/>
            <a:ext cx="557420" cy="977186"/>
          </a:xfrm>
          <a:prstGeom prst="trapezoid">
            <a:avLst>
              <a:gd name="adj" fmla="val 33287"/>
            </a:avLst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/>
          <p:nvPr/>
        </p:nvCxnSpPr>
        <p:spPr>
          <a:xfrm flipV="1">
            <a:off x="672757" y="2253173"/>
            <a:ext cx="3780748" cy="1996179"/>
          </a:xfrm>
          <a:prstGeom prst="line">
            <a:avLst/>
          </a:prstGeom>
          <a:ln w="635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1782452">
            <a:off x="165260" y="3685281"/>
            <a:ext cx="835825" cy="596780"/>
          </a:xfrm>
          <a:prstGeom prst="line">
            <a:avLst/>
          </a:prstGeom>
          <a:ln w="635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1782452">
            <a:off x="2617470" y="2324500"/>
            <a:ext cx="841673" cy="579621"/>
          </a:xfrm>
          <a:prstGeom prst="line">
            <a:avLst/>
          </a:prstGeom>
          <a:ln w="635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 rot="20051288">
            <a:off x="997203" y="2575883"/>
            <a:ext cx="830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39.9 m</a:t>
            </a:r>
            <a:endParaRPr lang="en-US" dirty="0"/>
          </a:p>
        </p:txBody>
      </p:sp>
      <p:cxnSp>
        <p:nvCxnSpPr>
          <p:cNvPr id="172" name="Straight Connector 171"/>
          <p:cNvCxnSpPr/>
          <p:nvPr/>
        </p:nvCxnSpPr>
        <p:spPr>
          <a:xfrm>
            <a:off x="2502793" y="2919084"/>
            <a:ext cx="2330794" cy="1588"/>
          </a:xfrm>
          <a:prstGeom prst="line">
            <a:avLst/>
          </a:prstGeom>
          <a:ln w="635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>
            <a:off x="292300" y="5069341"/>
            <a:ext cx="998041" cy="1588"/>
          </a:xfrm>
          <a:prstGeom prst="straightConnector1">
            <a:avLst/>
          </a:prstGeom>
          <a:ln w="12700">
            <a:solidFill>
              <a:srgbClr val="00009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63438" y="4733593"/>
            <a:ext cx="94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10.89 m</a:t>
            </a:r>
            <a:endParaRPr lang="en-US" dirty="0"/>
          </a:p>
        </p:txBody>
      </p:sp>
      <p:sp>
        <p:nvSpPr>
          <p:cNvPr id="183" name="Rectangle 182"/>
          <p:cNvSpPr/>
          <p:nvPr/>
        </p:nvSpPr>
        <p:spPr>
          <a:xfrm rot="20900343">
            <a:off x="3816946" y="2416933"/>
            <a:ext cx="1541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/>
              </a:rPr>
              <a:t>q</a:t>
            </a:r>
            <a:r>
              <a:rPr lang="en-US" dirty="0" smtClean="0"/>
              <a:t>=11.69 mrad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268839" y="295884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05" name="Straight Connector 104"/>
          <p:cNvCxnSpPr/>
          <p:nvPr/>
        </p:nvCxnSpPr>
        <p:spPr>
          <a:xfrm rot="16200000" flipH="1">
            <a:off x="1053807" y="4410756"/>
            <a:ext cx="19785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16200000" flipH="1">
            <a:off x="651736" y="4413842"/>
            <a:ext cx="197859" cy="1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337056" y="4411785"/>
            <a:ext cx="413610" cy="144395"/>
          </a:xfrm>
          <a:prstGeom prst="straightConnector1">
            <a:avLst/>
          </a:prstGeom>
          <a:ln w="9525">
            <a:solidFill>
              <a:srgbClr val="00009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dejan.C-AD\My Documents\EPAC08\eRHIC\RHIV_TUNNEL_EXAC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83374" y="1372556"/>
            <a:ext cx="9143999" cy="6398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182" y="1"/>
            <a:ext cx="7370617" cy="45911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0090"/>
                </a:solidFill>
                <a:latin typeface="Comic Sans MS"/>
              </a:rPr>
              <a:t>RHIC GEOMETRICAL ARC LAYOUT</a:t>
            </a:r>
            <a:endParaRPr lang="en-US" sz="3200" dirty="0">
              <a:solidFill>
                <a:srgbClr val="000090"/>
              </a:solidFill>
              <a:latin typeface="Comic Sans MS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384300" cy="365125"/>
          </a:xfrm>
        </p:spPr>
        <p:txBody>
          <a:bodyPr/>
          <a:lstStyle/>
          <a:p>
            <a:fld id="{D5A9C98A-71F2-BD43-9371-CEFA95688AEE}" type="datetime1">
              <a:rPr lang="en-US" smtClean="0"/>
              <a:pPr/>
              <a:t>12/29/10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492875"/>
            <a:ext cx="838200" cy="365125"/>
          </a:xfrm>
        </p:spPr>
        <p:txBody>
          <a:bodyPr/>
          <a:lstStyle/>
          <a:p>
            <a:fld id="{E7603837-95B9-1F49-ADA3-E38B6FE44818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321348" y="3482975"/>
            <a:ext cx="2145877" cy="1250661"/>
          </a:xfrm>
          <a:prstGeom prst="line">
            <a:avLst/>
          </a:prstGeom>
          <a:ln w="3175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V="1">
            <a:off x="3140078" y="4565650"/>
            <a:ext cx="1758949" cy="2"/>
          </a:xfrm>
          <a:prstGeom prst="line">
            <a:avLst/>
          </a:prstGeom>
          <a:ln w="3175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2569411" y="2308225"/>
            <a:ext cx="2900285" cy="2892425"/>
          </a:xfrm>
          <a:prstGeom prst="arc">
            <a:avLst>
              <a:gd name="adj1" fmla="val 5390991"/>
              <a:gd name="adj2" fmla="val 9000312"/>
            </a:avLst>
          </a:prstGeom>
          <a:ln w="6350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2536824" y="3584575"/>
            <a:ext cx="2352676" cy="1368426"/>
          </a:xfrm>
          <a:prstGeom prst="line">
            <a:avLst/>
          </a:prstGeom>
          <a:ln w="3175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1840429">
            <a:off x="2626382" y="5035162"/>
            <a:ext cx="111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l=355.46447 m</a:t>
            </a:r>
            <a:endParaRPr lang="en-US" sz="12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3736047" y="3595462"/>
            <a:ext cx="283504" cy="147245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 flipH="1" flipV="1">
            <a:off x="3620745" y="3649090"/>
            <a:ext cx="352772" cy="187234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 rot="1684605">
            <a:off x="2979550" y="3393931"/>
            <a:ext cx="1142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Symbol"/>
              </a:rPr>
              <a:t>D</a:t>
            </a:r>
            <a:r>
              <a:rPr lang="en-US" sz="1100" dirty="0" smtClean="0"/>
              <a:t>r=32.147882 m</a:t>
            </a:r>
            <a:endParaRPr lang="en-US" sz="11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3663627" y="3742707"/>
            <a:ext cx="733748" cy="1588"/>
          </a:xfrm>
          <a:prstGeom prst="line">
            <a:avLst/>
          </a:prstGeom>
          <a:ln w="635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973517" y="4923651"/>
            <a:ext cx="1162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h=207.54498 m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 rot="18042489">
            <a:off x="2782720" y="4064265"/>
            <a:ext cx="1185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0066"/>
                </a:solidFill>
              </a:rPr>
              <a:t>s</a:t>
            </a:r>
            <a:r>
              <a:rPr lang="en-US" sz="1200" baseline="-25000" dirty="0" smtClean="0">
                <a:solidFill>
                  <a:srgbClr val="660066"/>
                </a:solidFill>
              </a:rPr>
              <a:t>1</a:t>
            </a:r>
            <a:r>
              <a:rPr lang="en-US" sz="1200" dirty="0" smtClean="0">
                <a:solidFill>
                  <a:srgbClr val="660066"/>
                </a:solidFill>
              </a:rPr>
              <a:t>=410.62572m</a:t>
            </a:r>
            <a:endParaRPr lang="en-US" sz="1200" dirty="0">
              <a:solidFill>
                <a:srgbClr val="660066"/>
              </a:solidFill>
            </a:endParaRPr>
          </a:p>
        </p:txBody>
      </p:sp>
      <p:sp>
        <p:nvSpPr>
          <p:cNvPr id="65" name="Left Brace 64"/>
          <p:cNvSpPr/>
          <p:nvPr/>
        </p:nvSpPr>
        <p:spPr>
          <a:xfrm rot="1815090">
            <a:off x="3409282" y="3579393"/>
            <a:ext cx="240504" cy="1449268"/>
          </a:xfrm>
          <a:prstGeom prst="leftBrace">
            <a:avLst/>
          </a:prstGeom>
          <a:ln w="6350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eft Brace 65"/>
          <p:cNvSpPr/>
          <p:nvPr/>
        </p:nvSpPr>
        <p:spPr>
          <a:xfrm>
            <a:off x="4194175" y="3092449"/>
            <a:ext cx="203200" cy="2108201"/>
          </a:xfrm>
          <a:prstGeom prst="leftBrace">
            <a:avLst/>
          </a:prstGeom>
          <a:ln w="635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 rot="16200000">
            <a:off x="3546710" y="4112983"/>
            <a:ext cx="1130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0066"/>
                </a:solidFill>
              </a:rPr>
              <a:t>R=590.32982m</a:t>
            </a:r>
            <a:endParaRPr lang="en-US" sz="1200" dirty="0">
              <a:solidFill>
                <a:srgbClr val="660066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19554" y="3497775"/>
            <a:ext cx="1142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s=103.75221 m</a:t>
            </a:r>
            <a:endParaRPr lang="en-US" sz="1200" dirty="0"/>
          </a:p>
        </p:txBody>
      </p:sp>
      <p:sp>
        <p:nvSpPr>
          <p:cNvPr id="72" name="Left Brace 71"/>
          <p:cNvSpPr/>
          <p:nvPr/>
        </p:nvSpPr>
        <p:spPr>
          <a:xfrm rot="1873754">
            <a:off x="3979895" y="2979700"/>
            <a:ext cx="252902" cy="751923"/>
          </a:xfrm>
          <a:prstGeom prst="leftBrace">
            <a:avLst>
              <a:gd name="adj1" fmla="val 8333"/>
              <a:gd name="adj2" fmla="val 49966"/>
            </a:avLst>
          </a:prstGeom>
          <a:ln w="6350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 rot="18042489">
            <a:off x="3453981" y="3018660"/>
            <a:ext cx="1107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0066"/>
                </a:solidFill>
              </a:rPr>
              <a:t>s=207.50442m</a:t>
            </a:r>
            <a:endParaRPr lang="en-US" sz="1200" dirty="0">
              <a:solidFill>
                <a:srgbClr val="660066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16200000" flipV="1">
            <a:off x="3894866" y="4377248"/>
            <a:ext cx="1758949" cy="2"/>
          </a:xfrm>
          <a:prstGeom prst="line">
            <a:avLst/>
          </a:prstGeom>
          <a:ln w="3175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18001375">
            <a:off x="3113273" y="4056397"/>
            <a:ext cx="1100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0066"/>
                </a:solidFill>
              </a:rPr>
              <a:t>r=378.26477m</a:t>
            </a:r>
            <a:endParaRPr lang="en-US" sz="1200" dirty="0">
              <a:solidFill>
                <a:srgbClr val="660066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3283278" y="4876800"/>
            <a:ext cx="337466" cy="118807"/>
          </a:xfrm>
          <a:prstGeom prst="line">
            <a:avLst/>
          </a:prstGeom>
          <a:ln w="635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267350" y="5029199"/>
            <a:ext cx="338458" cy="1588"/>
          </a:xfrm>
          <a:prstGeom prst="line">
            <a:avLst/>
          </a:prstGeom>
          <a:ln w="635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467197" y="4816789"/>
            <a:ext cx="6492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2.96771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0-12-29 at 11.17.1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97" y="0"/>
            <a:ext cx="799920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45911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0044"/>
                </a:solidFill>
              </a:rPr>
              <a:t>RHIC GEOMETRICAL ARC LAYOUT</a:t>
            </a:r>
            <a:endParaRPr lang="en-US" sz="3200" dirty="0">
              <a:solidFill>
                <a:srgbClr val="000044"/>
              </a:solidFill>
            </a:endParaRPr>
          </a:p>
        </p:txBody>
      </p:sp>
      <p:pic>
        <p:nvPicPr>
          <p:cNvPr id="5" name="Picture 4" descr="Screen shot 2010-06-21 at 11.24.4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217" y="38740"/>
            <a:ext cx="6310273" cy="68192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9682">
            <a:off x="4213690" y="1068627"/>
            <a:ext cx="194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r = 381.2324885 m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7" name="Arc 6"/>
          <p:cNvSpPr/>
          <p:nvPr/>
        </p:nvSpPr>
        <p:spPr>
          <a:xfrm rot="3456596">
            <a:off x="1288817" y="-819864"/>
            <a:ext cx="4193283" cy="4169865"/>
          </a:xfrm>
          <a:prstGeom prst="arc">
            <a:avLst>
              <a:gd name="adj1" fmla="val 18538417"/>
              <a:gd name="adj2" fmla="val 18975"/>
            </a:avLst>
          </a:prstGeom>
          <a:ln w="15875">
            <a:solidFill>
              <a:srgbClr val="000090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8200643">
            <a:off x="4306433" y="1969092"/>
            <a:ext cx="1345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53.42306</a:t>
            </a:r>
            <a:r>
              <a:rPr lang="en-US" sz="2000" baseline="30000" dirty="0" smtClean="0">
                <a:solidFill>
                  <a:srgbClr val="000090"/>
                </a:solidFill>
              </a:rPr>
              <a:t>o</a:t>
            </a:r>
            <a:endParaRPr lang="en-US" baseline="30000" dirty="0"/>
          </a:p>
        </p:txBody>
      </p:sp>
      <p:sp>
        <p:nvSpPr>
          <p:cNvPr id="9" name="TextBox 8"/>
          <p:cNvSpPr txBox="1"/>
          <p:nvPr/>
        </p:nvSpPr>
        <p:spPr>
          <a:xfrm rot="18126494">
            <a:off x="5533572" y="2966357"/>
            <a:ext cx="1627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90"/>
                </a:solidFill>
              </a:rPr>
              <a:t>l</a:t>
            </a:r>
            <a:r>
              <a:rPr lang="en-US" dirty="0" smtClean="0">
                <a:solidFill>
                  <a:srgbClr val="000090"/>
                </a:solidFill>
              </a:rPr>
              <a:t>=355.46433 m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0" name="Arc 9"/>
          <p:cNvSpPr/>
          <p:nvPr/>
        </p:nvSpPr>
        <p:spPr>
          <a:xfrm>
            <a:off x="-444500" y="-2132262"/>
            <a:ext cx="7654636" cy="7258575"/>
          </a:xfrm>
          <a:prstGeom prst="arc">
            <a:avLst>
              <a:gd name="adj1" fmla="val 82559"/>
              <a:gd name="adj2" fmla="val 330061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382818" y="1368083"/>
            <a:ext cx="4398818" cy="2578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3382818" y="1368083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84406" y="1369671"/>
            <a:ext cx="3698730" cy="9939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858885">
            <a:off x="4860543" y="1732269"/>
            <a:ext cx="2183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r = 382.129201572 m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8126494">
            <a:off x="5890893" y="3267761"/>
            <a:ext cx="19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=356.30043673 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6386663" y="588330"/>
            <a:ext cx="109918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>
          <a:xfrm>
            <a:off x="0" y="-2132262"/>
            <a:ext cx="6935458" cy="6917622"/>
          </a:xfrm>
          <a:prstGeom prst="arc">
            <a:avLst>
              <a:gd name="adj1" fmla="val 254118"/>
              <a:gd name="adj2" fmla="val 344027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C98A-71F2-BD43-9371-CEFA95688AEE}" type="datetime1">
              <a:rPr lang="en-US" smtClean="0"/>
              <a:pPr/>
              <a:t>12/29/10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3837-95B9-1F49-ADA3-E38B6FE4481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Screen shot 2010-12-14 at 4.02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6350"/>
            <a:ext cx="8496300" cy="6845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77760" y="196088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Linac</a:t>
            </a:r>
            <a:r>
              <a:rPr lang="en-US" dirty="0" smtClean="0"/>
              <a:t> @ 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90828" y="1591548"/>
            <a:ext cx="1208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Linac</a:t>
            </a:r>
            <a:r>
              <a:rPr lang="en-US" dirty="0" smtClean="0"/>
              <a:t> @ 10</a:t>
            </a:r>
            <a:endParaRPr lang="en-US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0-07-30 at 2.05.5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82" y="314916"/>
            <a:ext cx="7793182" cy="633959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C98A-71F2-BD43-9371-CEFA95688AEE}" type="datetime1">
              <a:rPr lang="en-US" smtClean="0"/>
              <a:pPr/>
              <a:t>12/29/10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3837-95B9-1F49-ADA3-E38B6FE4481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90"/>
                </a:solidFill>
                <a:latin typeface="Comic Sans MS"/>
              </a:rPr>
              <a:t>Arc cell with separated function magnets</a:t>
            </a:r>
            <a:endParaRPr lang="en-US" sz="2800" dirty="0"/>
          </a:p>
        </p:txBody>
      </p:sp>
      <p:grpSp>
        <p:nvGrpSpPr>
          <p:cNvPr id="2" name="Group 13"/>
          <p:cNvGrpSpPr/>
          <p:nvPr/>
        </p:nvGrpSpPr>
        <p:grpSpPr>
          <a:xfrm>
            <a:off x="6199909" y="1027622"/>
            <a:ext cx="1083679" cy="3936617"/>
            <a:chOff x="6199909" y="1027622"/>
            <a:chExt cx="1083679" cy="3936617"/>
          </a:xfrm>
        </p:grpSpPr>
        <p:sp>
          <p:nvSpPr>
            <p:cNvPr id="10" name="TextBox 9"/>
            <p:cNvSpPr txBox="1"/>
            <p:nvPr/>
          </p:nvSpPr>
          <p:spPr>
            <a:xfrm>
              <a:off x="6199909" y="1027622"/>
              <a:ext cx="4464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79CB57"/>
                  </a:solidFill>
                  <a:latin typeface="Symbol"/>
                </a:rPr>
                <a:t>b</a:t>
              </a:r>
              <a:r>
                <a:rPr lang="en-US" sz="2400" baseline="-25000" dirty="0" smtClean="0">
                  <a:solidFill>
                    <a:srgbClr val="79CB57"/>
                  </a:solidFill>
                </a:rPr>
                <a:t>y</a:t>
              </a:r>
              <a:endParaRPr lang="en-US" sz="2400" baseline="-25000" dirty="0">
                <a:solidFill>
                  <a:srgbClr val="79CB57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41139" y="1027622"/>
              <a:ext cx="4424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Symbol"/>
                </a:rPr>
                <a:t>b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x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16794" y="4502574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D</a:t>
              </a:r>
              <a:r>
                <a:rPr lang="en-US" sz="2400" baseline="-25000" dirty="0" smtClean="0">
                  <a:solidFill>
                    <a:srgbClr val="0000FF"/>
                  </a:solidFill>
                </a:rPr>
                <a:t>x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499</Words>
  <Application>Microsoft Macintosh PowerPoint</Application>
  <PresentationFormat>On-screen Show (4:3)</PresentationFormat>
  <Paragraphs>127</Paragraphs>
  <Slides>13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December 29, 2010</vt:lpstr>
      <vt:lpstr>Slide 2</vt:lpstr>
      <vt:lpstr>Slide 3</vt:lpstr>
      <vt:lpstr>Slide 4</vt:lpstr>
      <vt:lpstr>RHIC GEOMETRICAL ARC LAYOUT</vt:lpstr>
      <vt:lpstr>Slide 6</vt:lpstr>
      <vt:lpstr>RHIC GEOMETRICAL ARC LAYOUT</vt:lpstr>
      <vt:lpstr>Slide 8</vt:lpstr>
      <vt:lpstr>Slide 9</vt:lpstr>
      <vt:lpstr>Arc lattice with separated function magnets</vt:lpstr>
      <vt:lpstr>Slide 11</vt:lpstr>
      <vt:lpstr>Arc lattice combined function magnets properties</vt:lpstr>
      <vt:lpstr>Slide 13</vt:lpstr>
    </vt:vector>
  </TitlesOfParts>
  <Company>Brookhaven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December 29, 2010</dc:title>
  <dc:creator>Dejan  Trbojevic</dc:creator>
  <cp:lastModifiedBy>Dejan  Trbojevic</cp:lastModifiedBy>
  <cp:revision>3</cp:revision>
  <dcterms:created xsi:type="dcterms:W3CDTF">2010-12-29T16:07:00Z</dcterms:created>
  <dcterms:modified xsi:type="dcterms:W3CDTF">2010-12-29T17:25:24Z</dcterms:modified>
</cp:coreProperties>
</file>